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Helvetica Neue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  <p:embeddedFont>
      <p:font typeface="Gill Sans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illSans-regular.fntdata"/><Relationship Id="rId50" Type="http://schemas.openxmlformats.org/officeDocument/2006/relationships/font" Target="fonts/HelveticaNeueLight-boldItalic.fntdata"/><Relationship Id="rId52" Type="http://schemas.openxmlformats.org/officeDocument/2006/relationships/font" Target="fonts/Gill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 cop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hyperlink" Target="https://github.com/ngarneau" TargetMode="External"/><Relationship Id="rId7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hyperlink" Target="https://github.com/ngarneau" TargetMode="External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hyperlink" Target="http://obamaspeeches.com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Implementation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Batch?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Batch?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Zero padding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Zero padding</a:t>
            </a:r>
          </a:p>
        </p:txBody>
      </p:sp>
      <p:sp>
        <p:nvSpPr>
          <p:cNvPr id="303" name="Shape 303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Zero padding</a:t>
            </a:r>
          </a:p>
        </p:txBody>
      </p:sp>
      <p:sp>
        <p:nvSpPr>
          <p:cNvPr id="314" name="Shape 314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Embedding</a:t>
            </a:r>
            <a:r>
              <a:rPr lang="en"/>
              <a:t> </a:t>
            </a:r>
          </a:p>
        </p:txBody>
      </p:sp>
      <p:sp>
        <p:nvSpPr>
          <p:cNvPr id="326" name="Shape 326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Full implementation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Full implementation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GPU/Data </a:t>
            </a:r>
            <a:r>
              <a:rPr lang="en"/>
              <a:t>Parallel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349" name="Shape 3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SzPct val="25000"/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</a:p>
        </p:txBody>
      </p:sp>
      <p:pic>
        <p:nvPicPr>
          <p:cNvPr descr="6VqhwWvXFhSt2CvTqHgSYEBekFdAvqQdVm9fUSw_5YppHeIrOB_3z1v0WcKRPyyRiE61zuf7KkaOhmkjcESVNLvd3PCPS53qN5WwmvVNhITUH-g3IZ4iuLdrmZQgYajSnza1vLFX2Lc.png" id="351" name="Shape 3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SzPct val="25000"/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GPU/Data Parallel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361" name="Shape 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SzPct val="25000"/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</a:p>
        </p:txBody>
      </p:sp>
      <p:pic>
        <p:nvPicPr>
          <p:cNvPr descr="OConiHf09-3d1otJoHaUncKi3XSNZkQPgVumx2XiTNfuVheUQ6MSRNoKzIXk879J6HutJbPBIFdziSubsjW7vjiSkbqaPN0ntv28n02E-m8c_7HbWHnAJD2rqssPlMh3a3nxxA3D_vM.png" id="363" name="Shape 3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ct val="25000"/>
              <a:buFont typeface="Helvetica Neue"/>
              <a:buNone/>
            </a:pPr>
            <a:r>
              <a:rPr b="1" lang="en" sz="170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</a:p>
        </p:txBody>
      </p:sp>
      <p:pic>
        <p:nvPicPr>
          <p:cNvPr descr="6VqhwWvXFhSt2CvTqHgSYEBekFdAvqQdVm9fUSw_5YppHeIrOB_3z1v0WcKRPyyRiE61zuf7KkaOhmkjcESVNLvd3PCPS53qN5WwmvVNhITUH-g3IZ4iuLdrmZQgYajSnza1vLFX2Lc.png" id="365" name="Shape 3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SzPct val="25000"/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packing</a:t>
            </a:r>
          </a:p>
        </p:txBody>
      </p:sp>
      <p:sp>
        <p:nvSpPr>
          <p:cNvPr id="378" name="Shape 378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RNN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/>
              <a:t>Ordered batch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000"/>
              <a:t>(by length)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381" name="Shape 381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900"/>
              <a:t>Efficiently handling batched sequences with variable lengths: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pack_padded_sequence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/>
              <a:t>embedding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RNN</a:t>
            </a:r>
          </a:p>
        </p:txBody>
      </p:sp>
      <p:sp>
        <p:nvSpPr>
          <p:cNvPr id="393" name="Shape 393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Out</a:t>
            </a:r>
          </a:p>
        </p:txBody>
      </p:sp>
      <p:sp>
        <p:nvSpPr>
          <p:cNvPr id="394" name="Shape 394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unpack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396" name="Shape 396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900"/>
              <a:t>Efficiently handling batched sequences with variable lengths: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pack_padded_sequence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</p:txBody>
      </p:sp>
      <p:sp>
        <p:nvSpPr>
          <p:cNvPr id="405" name="Shape 405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</p:txBody>
      </p:sp>
      <p:grpSp>
        <p:nvGrpSpPr>
          <p:cNvPr id="406" name="Shape 406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07" name="Shape 4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Shape 40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Shape 40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Shape 410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13" name="Shape 41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900"/>
              <a:t>Efficiently handling batched sequences with variable lengths: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pack_padded_sequence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(a) With packing and unpacking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</p:txBody>
      </p:sp>
      <p:sp>
        <p:nvSpPr>
          <p:cNvPr id="425" name="Shape 425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</p:txBody>
      </p:sp>
      <p:grpSp>
        <p:nvGrpSpPr>
          <p:cNvPr id="426" name="Shape 426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27" name="Shape 4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Shape 4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Shape 4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Shape 430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33" name="Shape 43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900"/>
              <a:t>Efficiently handling batched sequences with variable lengths: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pack_padded_sequence</a:t>
            </a:r>
          </a:p>
        </p:txBody>
      </p:sp>
      <p:grpSp>
        <p:nvGrpSpPr>
          <p:cNvPr id="434" name="Shape 434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35" name="Shape 435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36" name="Shape 4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" name="Shape 43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8" name="Shape 438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439" name="Shape 4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Shape 4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Shape 441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  <p:sp>
          <p:nvSpPr>
            <p:cNvPr id="442" name="Shape 442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43" name="Shape 443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(a) With packing and unpacking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(b) Without packing and unpacking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</a:p>
        </p:txBody>
      </p:sp>
      <p:pic>
        <p:nvPicPr>
          <p:cNvPr id="446" name="Shape 4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Exercise 13-1: Implement the full name classification</a:t>
            </a: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With GPU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With data </a:t>
            </a:r>
            <a:r>
              <a:rPr lang="en"/>
              <a:t>parallel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/>
              <a:t>Use pad-pack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(Character level) Language Modeling</a:t>
            </a:r>
          </a:p>
        </p:txBody>
      </p:sp>
      <p:sp>
        <p:nvSpPr>
          <p:cNvPr id="459" name="Shape 459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460" name="Shape 460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sp>
        <p:nvSpPr>
          <p:cNvPr id="461" name="Shape 46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  <p:sp>
        <p:nvSpPr>
          <p:cNvPr id="462" name="Shape 462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hi</a:t>
            </a:r>
          </a:p>
        </p:txBody>
      </p:sp>
      <p:sp>
        <p:nvSpPr>
          <p:cNvPr id="463" name="Shape 46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(Character level) Language Modeling</a:t>
            </a:r>
          </a:p>
        </p:txBody>
      </p:sp>
      <p:sp>
        <p:nvSpPr>
          <p:cNvPr id="469" name="Shape 469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470" name="Shape 470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hi</a:t>
            </a:r>
          </a:p>
        </p:txBody>
      </p:sp>
      <p:sp>
        <p:nvSpPr>
          <p:cNvPr id="471" name="Shape 47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  <p:sp>
        <p:nvSpPr>
          <p:cNvPr id="472" name="Shape 472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hi!</a:t>
            </a:r>
          </a:p>
        </p:txBody>
      </p:sp>
      <p:sp>
        <p:nvSpPr>
          <p:cNvPr id="473" name="Shape 47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(Character level) Language Modeling</a:t>
            </a:r>
          </a:p>
        </p:txBody>
      </p:sp>
      <p:sp>
        <p:nvSpPr>
          <p:cNvPr id="479" name="Shape 479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480" name="Shape 480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</a:p>
        </p:txBody>
      </p:sp>
      <p:sp>
        <p:nvSpPr>
          <p:cNvPr id="481" name="Shape 48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  <p:sp>
        <p:nvSpPr>
          <p:cNvPr id="482" name="Shape 482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</a:t>
            </a:r>
            <a:r>
              <a:rPr lang="en" sz="2400"/>
              <a:t>i! This is sung </a:t>
            </a:r>
          </a:p>
        </p:txBody>
      </p:sp>
      <p:sp>
        <p:nvSpPr>
          <p:cNvPr id="483" name="Shape 48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(Character level) Language Modeling</a:t>
            </a:r>
          </a:p>
        </p:txBody>
      </p:sp>
      <p:sp>
        <p:nvSpPr>
          <p:cNvPr id="489" name="Shape 489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490" name="Shape 490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</a:p>
        </p:txBody>
      </p:sp>
      <p:sp>
        <p:nvSpPr>
          <p:cNvPr id="491" name="Shape 49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  <p:sp>
        <p:nvSpPr>
          <p:cNvPr id="492" name="Shape 492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hi! This is sung </a:t>
            </a:r>
          </a:p>
        </p:txBody>
      </p:sp>
      <p:sp>
        <p:nvSpPr>
          <p:cNvPr id="493" name="Shape 49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Typical RNN Models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164" name="Shape 164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166" name="Shape 166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</a:p>
        </p:txBody>
      </p:sp>
      <p:cxnSp>
        <p:nvCxnSpPr>
          <p:cNvPr id="167" name="Shape 167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sp>
        <p:nvSpPr>
          <p:cNvPr id="168" name="Shape 168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sp>
        <p:nvSpPr>
          <p:cNvPr id="170" name="Shape 170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</a:p>
        </p:txBody>
      </p:sp>
      <p:cxnSp>
        <p:nvCxnSpPr>
          <p:cNvPr id="171" name="Shape 171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cxnSp>
        <p:nvCxnSpPr>
          <p:cNvPr id="173" name="Shape 173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  <p:pic>
        <p:nvPicPr>
          <p:cNvPr descr="Image"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</a:p>
        </p:txBody>
      </p:sp>
      <p:sp>
        <p:nvSpPr>
          <p:cNvPr id="176" name="Shape 176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sp>
        <p:nvSpPr>
          <p:cNvPr id="177" name="Shape 177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</a:p>
        </p:txBody>
      </p:sp>
      <p:cxnSp>
        <p:nvCxnSpPr>
          <p:cNvPr id="178" name="Shape 178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i! This is sung </a:t>
            </a:r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i! This is sung </a:t>
            </a: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Teacher Forcing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grpSp>
        <p:nvGrpSpPr>
          <p:cNvPr id="519" name="Shape 519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520" name="Shape 5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Shape 521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Shape 522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Teacher Forcing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Teacher Forcing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grpSp>
        <p:nvGrpSpPr>
          <p:cNvPr id="530" name="Shape 530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531" name="Shape 5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Shape 532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Shape 533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Teacher Forcing</a:t>
            </a:r>
          </a:p>
        </p:txBody>
      </p:sp>
      <p:grpSp>
        <p:nvGrpSpPr>
          <p:cNvPr id="534" name="Shape 534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535" name="Shape 535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536" name="Shape 5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7" name="Shape 537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6" y="719"/>
                      <a:pt x="2026" y="210"/>
                    </a:cubicBezTo>
                    <a:cubicBezTo>
                      <a:pt x="4546" y="-629"/>
                      <a:pt x="7867" y="2344"/>
                      <a:pt x="8443" y="4938"/>
                    </a:cubicBezTo>
                    <a:cubicBezTo>
                      <a:pt x="11625" y="19270"/>
                      <a:pt x="11103" y="34671"/>
                      <a:pt x="16886" y="48167"/>
                    </a:cubicBezTo>
                    <a:cubicBezTo>
                      <a:pt x="17983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lg" w="lg" type="none"/>
                <a:tailEnd len="lg" w="lg" type="stealth"/>
              </a:ln>
            </p:spPr>
          </p:sp>
          <p:sp>
            <p:nvSpPr>
              <p:cNvPr id="538" name="Shape 53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6" y="719"/>
                      <a:pt x="2026" y="210"/>
                    </a:cubicBezTo>
                    <a:cubicBezTo>
                      <a:pt x="4546" y="-629"/>
                      <a:pt x="7867" y="2344"/>
                      <a:pt x="8443" y="4938"/>
                    </a:cubicBezTo>
                    <a:cubicBezTo>
                      <a:pt x="11625" y="19270"/>
                      <a:pt x="11103" y="34671"/>
                      <a:pt x="16886" y="48167"/>
                    </a:cubicBezTo>
                    <a:cubicBezTo>
                      <a:pt x="17983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lg" w="lg" type="none"/>
                <a:tailEnd len="lg" w="lg" type="stealth"/>
              </a:ln>
            </p:spPr>
          </p:sp>
          <p:sp>
            <p:nvSpPr>
              <p:cNvPr id="539" name="Shape 53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6" y="719"/>
                      <a:pt x="2026" y="210"/>
                    </a:cubicBezTo>
                    <a:cubicBezTo>
                      <a:pt x="4546" y="-629"/>
                      <a:pt x="7867" y="2344"/>
                      <a:pt x="8443" y="4938"/>
                    </a:cubicBezTo>
                    <a:cubicBezTo>
                      <a:pt x="11625" y="19270"/>
                      <a:pt x="11103" y="34671"/>
                      <a:pt x="16886" y="48167"/>
                    </a:cubicBezTo>
                    <a:cubicBezTo>
                      <a:pt x="17983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lg" w="lg" type="none"/>
                <a:tailEnd len="lg" w="lg" type="stealth"/>
              </a:ln>
            </p:spPr>
          </p:sp>
          <p:sp>
            <p:nvSpPr>
              <p:cNvPr id="540" name="Shape 540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6" y="719"/>
                      <a:pt x="2026" y="210"/>
                    </a:cubicBezTo>
                    <a:cubicBezTo>
                      <a:pt x="4546" y="-629"/>
                      <a:pt x="7867" y="2344"/>
                      <a:pt x="8443" y="4938"/>
                    </a:cubicBezTo>
                    <a:cubicBezTo>
                      <a:pt x="11625" y="19270"/>
                      <a:pt x="11103" y="34671"/>
                      <a:pt x="16886" y="48167"/>
                    </a:cubicBezTo>
                    <a:cubicBezTo>
                      <a:pt x="17983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lg" w="lg" type="none"/>
                <a:tailEnd len="lg" w="lg" type="stealth"/>
              </a:ln>
            </p:spPr>
          </p:sp>
          <p:sp>
            <p:nvSpPr>
              <p:cNvPr id="541" name="Shape 541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</a:p>
            </p:txBody>
          </p:sp>
          <p:sp>
            <p:nvSpPr>
              <p:cNvPr id="542" name="Shape 542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</a:p>
            </p:txBody>
          </p:sp>
          <p:sp>
            <p:nvSpPr>
              <p:cNvPr id="543" name="Shape 543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</a:p>
            </p:txBody>
          </p:sp>
          <p:sp>
            <p:nvSpPr>
              <p:cNvPr id="544" name="Shape 544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</a:p>
            </p:txBody>
          </p:sp>
        </p:grpSp>
        <p:sp>
          <p:nvSpPr>
            <p:cNvPr id="545" name="Shape 545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</a:p>
          </p:txBody>
        </p:sp>
        <p:sp>
          <p:nvSpPr>
            <p:cNvPr id="546" name="Shape 546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</a:p>
          </p:txBody>
        </p:sp>
        <p:sp>
          <p:nvSpPr>
            <p:cNvPr id="547" name="Shape 547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No Teacher Forcing (more natural)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decoder(decoder_in, hidden)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553" name="Shape 553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Training: no teacher </a:t>
            </a:r>
            <a:r>
              <a:rPr lang="en">
                <a:solidFill>
                  <a:schemeClr val="dk1"/>
                </a:solidFill>
              </a:rPr>
              <a:t>forcing</a:t>
            </a:r>
          </a:p>
        </p:txBody>
      </p:sp>
      <p:grpSp>
        <p:nvGrpSpPr>
          <p:cNvPr id="554" name="Shape 554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555" name="Shape 555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556" name="Shape 55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7" name="Shape 557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6" y="719"/>
                      <a:pt x="2026" y="210"/>
                    </a:cubicBezTo>
                    <a:cubicBezTo>
                      <a:pt x="4546" y="-629"/>
                      <a:pt x="7867" y="2344"/>
                      <a:pt x="8443" y="4938"/>
                    </a:cubicBezTo>
                    <a:cubicBezTo>
                      <a:pt x="11625" y="19270"/>
                      <a:pt x="11103" y="34671"/>
                      <a:pt x="16886" y="48167"/>
                    </a:cubicBezTo>
                    <a:cubicBezTo>
                      <a:pt x="17983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lg" w="lg" type="none"/>
                <a:tailEnd len="lg" w="lg" type="stealth"/>
              </a:ln>
            </p:spPr>
          </p:sp>
          <p:sp>
            <p:nvSpPr>
              <p:cNvPr id="558" name="Shape 55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6" y="719"/>
                      <a:pt x="2026" y="210"/>
                    </a:cubicBezTo>
                    <a:cubicBezTo>
                      <a:pt x="4546" y="-629"/>
                      <a:pt x="7867" y="2344"/>
                      <a:pt x="8443" y="4938"/>
                    </a:cubicBezTo>
                    <a:cubicBezTo>
                      <a:pt x="11625" y="19270"/>
                      <a:pt x="11103" y="34671"/>
                      <a:pt x="16886" y="48167"/>
                    </a:cubicBezTo>
                    <a:cubicBezTo>
                      <a:pt x="17983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lg" w="lg" type="none"/>
                <a:tailEnd len="lg" w="lg" type="stealth"/>
              </a:ln>
            </p:spPr>
          </p:sp>
          <p:sp>
            <p:nvSpPr>
              <p:cNvPr id="559" name="Shape 55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6" y="719"/>
                      <a:pt x="2026" y="210"/>
                    </a:cubicBezTo>
                    <a:cubicBezTo>
                      <a:pt x="4546" y="-629"/>
                      <a:pt x="7867" y="2344"/>
                      <a:pt x="8443" y="4938"/>
                    </a:cubicBezTo>
                    <a:cubicBezTo>
                      <a:pt x="11625" y="19270"/>
                      <a:pt x="11103" y="34671"/>
                      <a:pt x="16886" y="48167"/>
                    </a:cubicBezTo>
                    <a:cubicBezTo>
                      <a:pt x="17983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lg" w="lg" type="none"/>
                <a:tailEnd len="lg" w="lg" type="stealth"/>
              </a:ln>
            </p:spPr>
          </p:sp>
          <p:sp>
            <p:nvSpPr>
              <p:cNvPr id="560" name="Shape 560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6" y="719"/>
                      <a:pt x="2026" y="210"/>
                    </a:cubicBezTo>
                    <a:cubicBezTo>
                      <a:pt x="4546" y="-629"/>
                      <a:pt x="7867" y="2344"/>
                      <a:pt x="8443" y="4938"/>
                    </a:cubicBezTo>
                    <a:cubicBezTo>
                      <a:pt x="11625" y="19270"/>
                      <a:pt x="11103" y="34671"/>
                      <a:pt x="16886" y="48167"/>
                    </a:cubicBezTo>
                    <a:cubicBezTo>
                      <a:pt x="17983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lg" w="lg" type="none"/>
                <a:tailEnd len="lg" w="lg" type="stealth"/>
              </a:ln>
            </p:spPr>
          </p:sp>
          <p:sp>
            <p:nvSpPr>
              <p:cNvPr id="561" name="Shape 561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</a:p>
            </p:txBody>
          </p:sp>
          <p:sp>
            <p:nvSpPr>
              <p:cNvPr id="562" name="Shape 562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</a:p>
            </p:txBody>
          </p:sp>
          <p:sp>
            <p:nvSpPr>
              <p:cNvPr id="563" name="Shape 563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</a:p>
            </p:txBody>
          </p:sp>
          <p:sp>
            <p:nvSpPr>
              <p:cNvPr id="564" name="Shape 564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</a:p>
            </p:txBody>
          </p:sp>
        </p:grpSp>
        <p:sp>
          <p:nvSpPr>
            <p:cNvPr id="565" name="Shape 565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</a:p>
          </p:txBody>
        </p:sp>
        <p:sp>
          <p:nvSpPr>
            <p:cNvPr id="566" name="Shape 566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Exercise 13-2: Language model with Obama speech</a:t>
            </a:r>
          </a:p>
        </p:txBody>
      </p:sp>
      <p:pic>
        <p:nvPicPr>
          <p:cNvPr id="572" name="Shape 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Shape 573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Shape 5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RNN </a:t>
            </a:r>
            <a:r>
              <a:rPr lang="en" sz="2800"/>
              <a:t>Loss and training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Shape 199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Shape 200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01" name="Shape 201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Shape 203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04" name="Shape 204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Shape 206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07" name="Shape 207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Shape 209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10" name="Shape 21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Shape 212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13" name="Shape 213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  <p:grpSp>
        <p:nvGrpSpPr>
          <p:cNvPr id="214" name="Shape 214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Shape 215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3" y="1041"/>
                    <a:pt x="10174" y="3525"/>
                    <a:pt x="12017" y="6249"/>
                  </a:cubicBezTo>
                  <a:cubicBezTo>
                    <a:pt x="13859" y="8973"/>
                    <a:pt x="12978" y="13219"/>
                    <a:pt x="12017" y="16344"/>
                  </a:cubicBezTo>
                  <a:cubicBezTo>
                    <a:pt x="11055" y="19468"/>
                    <a:pt x="8251" y="23153"/>
                    <a:pt x="6249" y="24996"/>
                  </a:cubicBezTo>
                  <a:cubicBezTo>
                    <a:pt x="4246" y="26838"/>
                    <a:pt x="1041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16" name="Shape 216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/>
                <a:t>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Applications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Classification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230" name="Shape 230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Name Classification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Softmax output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(18 countries)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representations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Softmax output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(18 countries)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Implementation</a:t>
            </a:r>
          </a:p>
        </p:txBody>
      </p:sp>
      <p:grpSp>
        <p:nvGrpSpPr>
          <p:cNvPr id="256" name="Shape 256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257" name="Shape 2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2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Shape 259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</a:p>
          <a:p>
            <a:pPr indent="6477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